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6" r:id="rId3"/>
    <p:sldId id="272" r:id="rId4"/>
    <p:sldId id="258" r:id="rId5"/>
    <p:sldId id="262" r:id="rId6"/>
    <p:sldId id="259" r:id="rId7"/>
    <p:sldId id="265" r:id="rId8"/>
    <p:sldId id="261" r:id="rId9"/>
    <p:sldId id="264" r:id="rId10"/>
    <p:sldId id="273" r:id="rId11"/>
    <p:sldId id="274" r:id="rId12"/>
    <p:sldId id="275" r:id="rId13"/>
    <p:sldId id="260" r:id="rId14"/>
    <p:sldId id="263" r:id="rId15"/>
    <p:sldId id="276" r:id="rId16"/>
    <p:sldId id="267" r:id="rId17"/>
    <p:sldId id="268" r:id="rId18"/>
    <p:sldId id="270" r:id="rId19"/>
    <p:sldId id="271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91" autoAdjust="0"/>
  </p:normalViewPr>
  <p:slideViewPr>
    <p:cSldViewPr snapToGrid="0">
      <p:cViewPr varScale="1">
        <p:scale>
          <a:sx n="111" d="100"/>
          <a:sy n="111" d="100"/>
        </p:scale>
        <p:origin x="534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80025-6F09-4413-8331-EF98B61D14FA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190DC8-230F-47BC-9B93-B8D097B317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8310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190DC8-230F-47BC-9B93-B8D097B3172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8686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5474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5010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6102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6540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4176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3776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583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006078"/>
            <a:ext cx="10515600" cy="845844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7497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591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3047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CCFD-CA78-4929-84C9-7D3E921AC282}" type="datetimeFigureOut">
              <a:rPr lang="zh-TW" altLang="en-US" smtClean="0"/>
              <a:t>2019/11/28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384D0-A5DA-43FC-B1B6-46A93BC2D18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0142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60320"/>
            <a:ext cx="10515600" cy="845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947351"/>
            <a:ext cx="10515600" cy="5229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defRPr>
            </a:lvl1pPr>
          </a:lstStyle>
          <a:p>
            <a:fld id="{4F1ACCFD-CA78-4929-84C9-7D3E921AC282}" type="datetimeFigureOut">
              <a:rPr lang="zh-TW" altLang="en-US" smtClean="0"/>
              <a:pPr/>
              <a:t>2019/11/28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defRPr>
            </a:lvl1pPr>
          </a:lstStyle>
          <a:p>
            <a:fld id="{3AF384D0-A5DA-43FC-B1B6-46A93BC2D18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502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微軟正黑體 Light" panose="020B0304030504040204" pitchFamily="34" charset="-120"/>
          <a:ea typeface="微軟正黑體 Light" panose="020B03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軟正黑體 Light" panose="020B0304030504040204" pitchFamily="34" charset="-120"/>
          <a:ea typeface="微軟正黑體 Light" panose="020B03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軟正黑體 Light" panose="020B0304030504040204" pitchFamily="34" charset="-120"/>
          <a:ea typeface="微軟正黑體 Light" panose="020B03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軟正黑體 Light" panose="020B0304030504040204" pitchFamily="34" charset="-120"/>
          <a:ea typeface="微軟正黑體 Light" panose="020B03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 Light" panose="020B0304030504040204" pitchFamily="34" charset="-120"/>
          <a:ea typeface="微軟正黑體 Light" panose="020B03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 Light" panose="020B0304030504040204" pitchFamily="34" charset="-120"/>
          <a:ea typeface="微軟正黑體 Light" panose="020B03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263535" y="603849"/>
            <a:ext cx="9144000" cy="2556979"/>
          </a:xfrm>
        </p:spPr>
        <p:txBody>
          <a:bodyPr>
            <a:normAutofit fontScale="90000"/>
          </a:bodyPr>
          <a:lstStyle/>
          <a:p>
            <a:r>
              <a:rPr lang="zh-TW" altLang="en-US" dirty="0">
                <a:solidFill>
                  <a:schemeClr val="accent5"/>
                </a:solidFill>
              </a:rPr>
              <a:t>臺</a:t>
            </a:r>
            <a:r>
              <a:rPr lang="zh-TW" altLang="en-US" dirty="0" smtClean="0">
                <a:solidFill>
                  <a:schemeClr val="accent5"/>
                </a:solidFill>
              </a:rPr>
              <a:t>中科技</a:t>
            </a:r>
            <a:r>
              <a:rPr lang="zh-TW" altLang="en-US" dirty="0" smtClean="0">
                <a:solidFill>
                  <a:schemeClr val="accent5"/>
                </a:solidFill>
              </a:rPr>
              <a:t>大學</a:t>
            </a:r>
            <a:r>
              <a:rPr lang="en-US" altLang="zh-TW" dirty="0" smtClean="0">
                <a:solidFill>
                  <a:schemeClr val="accent5"/>
                </a:solidFill>
              </a:rPr>
              <a:t/>
            </a:r>
            <a:br>
              <a:rPr lang="en-US" altLang="zh-TW" dirty="0" smtClean="0">
                <a:solidFill>
                  <a:schemeClr val="accent5"/>
                </a:solidFill>
              </a:rPr>
            </a:br>
            <a:r>
              <a:rPr lang="zh-TW" altLang="en-US" b="1" dirty="0" smtClean="0">
                <a:solidFill>
                  <a:schemeClr val="accent5"/>
                </a:solidFill>
              </a:rPr>
              <a:t>無人</a:t>
            </a:r>
            <a:r>
              <a:rPr lang="zh-TW" altLang="en-US" dirty="0" smtClean="0">
                <a:solidFill>
                  <a:schemeClr val="accent5"/>
                </a:solidFill>
              </a:rPr>
              <a:t>車揀貨系統</a:t>
            </a:r>
            <a:r>
              <a:rPr lang="en-US" altLang="zh-TW" dirty="0" smtClean="0">
                <a:solidFill>
                  <a:schemeClr val="accent5"/>
                </a:solidFill>
              </a:rPr>
              <a:t/>
            </a:r>
            <a:br>
              <a:rPr lang="en-US" altLang="zh-TW" dirty="0" smtClean="0">
                <a:solidFill>
                  <a:schemeClr val="accent5"/>
                </a:solidFill>
              </a:rPr>
            </a:br>
            <a:r>
              <a:rPr lang="zh-TW" altLang="en-US" dirty="0" smtClean="0">
                <a:solidFill>
                  <a:schemeClr val="accent5"/>
                </a:solidFill>
              </a:rPr>
              <a:t>教育訓</a:t>
            </a:r>
            <a:r>
              <a:rPr lang="zh-TW" altLang="en-US" dirty="0">
                <a:solidFill>
                  <a:schemeClr val="accent5"/>
                </a:solidFill>
              </a:rPr>
              <a:t>練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9542" y="4062009"/>
            <a:ext cx="9144000" cy="1655762"/>
          </a:xfrm>
        </p:spPr>
        <p:txBody>
          <a:bodyPr>
            <a:normAutofit/>
          </a:bodyPr>
          <a:lstStyle/>
          <a:p>
            <a:r>
              <a:rPr lang="zh-TW" altLang="en-US" sz="3200" b="1" dirty="0" smtClean="0"/>
              <a:t>工業技術研究院</a:t>
            </a:r>
            <a:endParaRPr lang="en-US" altLang="zh-TW" sz="3200" b="1" dirty="0" smtClean="0"/>
          </a:p>
          <a:p>
            <a:r>
              <a:rPr lang="zh-TW" altLang="en-US" sz="3200" b="1" dirty="0" smtClean="0"/>
              <a:t>黃婉茹</a:t>
            </a:r>
            <a:endParaRPr lang="zh-TW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81015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3.</a:t>
            </a:r>
            <a:r>
              <a:rPr lang="zh-TW" altLang="en-US" dirty="0"/>
              <a:t>貨架</a:t>
            </a:r>
            <a:r>
              <a:rPr lang="zh-TW" altLang="en-US" dirty="0" smtClean="0"/>
              <a:t>介紹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927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796" y="674798"/>
            <a:ext cx="2910175" cy="427423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612" y="670425"/>
            <a:ext cx="2907101" cy="4278607"/>
          </a:xfrm>
          <a:prstGeom prst="rect">
            <a:avLst/>
          </a:prstGeom>
        </p:spPr>
      </p:pic>
      <p:sp>
        <p:nvSpPr>
          <p:cNvPr id="2" name="文字方塊 1"/>
          <p:cNvSpPr txBox="1"/>
          <p:nvPr/>
        </p:nvSpPr>
        <p:spPr>
          <a:xfrm>
            <a:off x="1952332" y="546594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零散貨式料架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5171469" y="546594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籠車式料架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8270877" y="546754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棧</a:t>
            </a:r>
            <a:r>
              <a:rPr lang="zh-TW" altLang="en-US" dirty="0"/>
              <a:t>板</a:t>
            </a:r>
            <a:r>
              <a:rPr lang="zh-TW" altLang="en-US" dirty="0" smtClean="0"/>
              <a:t>式料架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/>
          <a:srcRect l="3307" r="4512"/>
          <a:stretch/>
        </p:blipFill>
        <p:spPr>
          <a:xfrm>
            <a:off x="7491054" y="670425"/>
            <a:ext cx="2898475" cy="427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95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4.</a:t>
            </a:r>
            <a:r>
              <a:rPr lang="zh-TW" altLang="en-US" dirty="0"/>
              <a:t>程式執行與網路界</a:t>
            </a:r>
            <a:r>
              <a:rPr lang="zh-TW" altLang="en-US" dirty="0" smtClean="0"/>
              <a:t>接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78712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AGV</a:t>
            </a:r>
            <a:r>
              <a:rPr lang="zh-TW" altLang="en-US" dirty="0" smtClean="0"/>
              <a:t>連線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zh-TW" altLang="en-US" dirty="0" smtClean="0"/>
              <a:t>確認</a:t>
            </a:r>
            <a:r>
              <a:rPr lang="en-US" altLang="zh-TW" dirty="0" smtClean="0"/>
              <a:t>AGV</a:t>
            </a:r>
            <a:r>
              <a:rPr lang="zh-TW" altLang="en-US" dirty="0" smtClean="0"/>
              <a:t>之</a:t>
            </a:r>
            <a:r>
              <a:rPr lang="en-US" altLang="zh-TW" dirty="0" smtClean="0"/>
              <a:t>AP</a:t>
            </a:r>
            <a:r>
              <a:rPr lang="zh-TW" altLang="en-US" dirty="0" smtClean="0"/>
              <a:t>是否有開機</a:t>
            </a:r>
            <a:endParaRPr lang="en-US" altLang="zh-TW" dirty="0" smtClean="0"/>
          </a:p>
          <a:p>
            <a:r>
              <a:rPr lang="en-US" altLang="zh-TW" dirty="0" smtClean="0"/>
              <a:t>Wi-Fi</a:t>
            </a:r>
            <a:r>
              <a:rPr lang="zh-TW" altLang="en-US" dirty="0" smtClean="0"/>
              <a:t> 選擇「</a:t>
            </a:r>
            <a:r>
              <a:rPr lang="en-US" altLang="zh-TW" dirty="0" smtClean="0"/>
              <a:t>CAR-AP</a:t>
            </a:r>
            <a:r>
              <a:rPr lang="zh-TW" altLang="en-US" dirty="0" smtClean="0"/>
              <a:t>」連線，密碼</a:t>
            </a:r>
            <a:r>
              <a:rPr lang="en-US" altLang="zh-TW" dirty="0" smtClean="0"/>
              <a:t>11111111</a:t>
            </a:r>
          </a:p>
          <a:p>
            <a:r>
              <a:rPr lang="zh-TW" altLang="en-US" dirty="0"/>
              <a:t>開啟「 </a:t>
            </a:r>
            <a:r>
              <a:rPr lang="en-US" altLang="zh-TW" u="sng" dirty="0" err="1" smtClean="0">
                <a:solidFill>
                  <a:schemeClr val="accent2">
                    <a:lumMod val="75000"/>
                  </a:schemeClr>
                </a:solidFill>
              </a:rPr>
              <a:t>TwinCAT</a:t>
            </a:r>
            <a:r>
              <a:rPr lang="en-US" altLang="zh-TW" u="sng" dirty="0" smtClean="0">
                <a:solidFill>
                  <a:schemeClr val="accent2">
                    <a:lumMod val="75000"/>
                  </a:schemeClr>
                </a:solidFill>
              </a:rPr>
              <a:t> System Manager</a:t>
            </a:r>
            <a:r>
              <a:rPr lang="zh-TW" altLang="en-US" dirty="0"/>
              <a:t> 」連線</a:t>
            </a:r>
            <a:endParaRPr lang="en-US" altLang="zh-TW" dirty="0" smtClean="0"/>
          </a:p>
          <a:p>
            <a:r>
              <a:rPr lang="zh-TW" altLang="en-US" dirty="0" smtClean="0"/>
              <a:t>開啟</a:t>
            </a:r>
            <a:r>
              <a:rPr lang="zh-TW" altLang="en-US" dirty="0"/>
              <a:t>「 </a:t>
            </a:r>
            <a:r>
              <a:rPr lang="en-US" altLang="zh-TW" u="sng" dirty="0" smtClean="0">
                <a:solidFill>
                  <a:schemeClr val="accent2">
                    <a:lumMod val="75000"/>
                  </a:schemeClr>
                </a:solidFill>
              </a:rPr>
              <a:t>RobotControlSystem.exe</a:t>
            </a:r>
            <a:r>
              <a:rPr lang="zh-TW" altLang="en-US" dirty="0"/>
              <a:t> 」</a:t>
            </a:r>
            <a:r>
              <a:rPr lang="zh-TW" altLang="en-US" dirty="0" smtClean="0"/>
              <a:t>程式</a:t>
            </a:r>
            <a:endParaRPr lang="en-US" altLang="zh-TW" dirty="0" smtClean="0"/>
          </a:p>
          <a:p>
            <a:endParaRPr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649" y="3234255"/>
            <a:ext cx="5231482" cy="29427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136" y="3234255"/>
            <a:ext cx="5065443" cy="294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2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TwinCAT</a:t>
            </a:r>
            <a:r>
              <a:rPr lang="zh-TW" altLang="en-US" dirty="0" smtClean="0"/>
              <a:t>連線步驟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Choose Target…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Search (Ethernet)…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Broadcast Search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AGV1 </a:t>
            </a:r>
            <a:r>
              <a:rPr lang="en-US" altLang="zh-TW" dirty="0" smtClean="0"/>
              <a:t>AGV2 AGV3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IP Address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Add Route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Password-&gt;1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OK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Close</a:t>
            </a:r>
            <a:endParaRPr lang="zh-TW" altLang="en-US" dirty="0"/>
          </a:p>
        </p:txBody>
      </p:sp>
      <p:grpSp>
        <p:nvGrpSpPr>
          <p:cNvPr id="18" name="群組 17"/>
          <p:cNvGrpSpPr>
            <a:grpSpLocks noChangeAspect="1"/>
          </p:cNvGrpSpPr>
          <p:nvPr/>
        </p:nvGrpSpPr>
        <p:grpSpPr>
          <a:xfrm>
            <a:off x="4695163" y="789235"/>
            <a:ext cx="5065544" cy="2849369"/>
            <a:chOff x="5109065" y="879246"/>
            <a:chExt cx="6087636" cy="3424296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09065" y="879246"/>
              <a:ext cx="6087636" cy="3424296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7772400" y="1233577"/>
              <a:ext cx="586596" cy="21601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8419381" y="2238411"/>
              <a:ext cx="483079" cy="16160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9" name="群組 18"/>
          <p:cNvGrpSpPr>
            <a:grpSpLocks noChangeAspect="1"/>
          </p:cNvGrpSpPr>
          <p:nvPr/>
        </p:nvGrpSpPr>
        <p:grpSpPr>
          <a:xfrm>
            <a:off x="5909396" y="2277860"/>
            <a:ext cx="6079209" cy="3419555"/>
            <a:chOff x="-1823458" y="157499"/>
            <a:chExt cx="7686101" cy="4323432"/>
          </a:xfrm>
        </p:grpSpPr>
        <p:grpSp>
          <p:nvGrpSpPr>
            <p:cNvPr id="14" name="群組 13"/>
            <p:cNvGrpSpPr/>
            <p:nvPr/>
          </p:nvGrpSpPr>
          <p:grpSpPr>
            <a:xfrm>
              <a:off x="-1823458" y="157499"/>
              <a:ext cx="7686101" cy="4323432"/>
              <a:chOff x="-1823458" y="157499"/>
              <a:chExt cx="7686101" cy="4323432"/>
            </a:xfrm>
          </p:grpSpPr>
          <p:pic>
            <p:nvPicPr>
              <p:cNvPr id="13" name="圖片 1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823458" y="157499"/>
                <a:ext cx="7686101" cy="4323432"/>
              </a:xfrm>
              <a:prstGeom prst="rect">
                <a:avLst/>
              </a:prstGeom>
            </p:spPr>
          </p:pic>
          <p:sp>
            <p:nvSpPr>
              <p:cNvPr id="12" name="矩形 11"/>
              <p:cNvSpPr/>
              <p:nvPr/>
            </p:nvSpPr>
            <p:spPr>
              <a:xfrm>
                <a:off x="2692499" y="1397975"/>
                <a:ext cx="632603" cy="227653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11" name="矩形 10"/>
            <p:cNvSpPr/>
            <p:nvPr/>
          </p:nvSpPr>
          <p:spPr>
            <a:xfrm>
              <a:off x="730952" y="1915030"/>
              <a:ext cx="2170509" cy="23117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158631" y="2797988"/>
              <a:ext cx="421802" cy="17589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139032" y="2958268"/>
              <a:ext cx="587651" cy="19436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3668988" y="1827465"/>
              <a:ext cx="1282978" cy="15080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3617612" y="2131758"/>
              <a:ext cx="371578" cy="171827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3" name="群組 22"/>
          <p:cNvGrpSpPr>
            <a:grpSpLocks noChangeAspect="1"/>
          </p:cNvGrpSpPr>
          <p:nvPr/>
        </p:nvGrpSpPr>
        <p:grpSpPr>
          <a:xfrm>
            <a:off x="3052592" y="3987637"/>
            <a:ext cx="5083579" cy="2859512"/>
            <a:chOff x="3052592" y="3987637"/>
            <a:chExt cx="5083579" cy="2859512"/>
          </a:xfrm>
        </p:grpSpPr>
        <p:pic>
          <p:nvPicPr>
            <p:cNvPr id="20" name="圖片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52592" y="3987637"/>
              <a:ext cx="5083579" cy="2859512"/>
            </a:xfrm>
            <a:prstGeom prst="rect">
              <a:avLst/>
            </a:prstGeom>
          </p:spPr>
        </p:pic>
        <p:sp>
          <p:nvSpPr>
            <p:cNvPr id="21" name="矩形 20"/>
            <p:cNvSpPr/>
            <p:nvPr/>
          </p:nvSpPr>
          <p:spPr>
            <a:xfrm>
              <a:off x="5058022" y="4893830"/>
              <a:ext cx="221344" cy="454547"/>
            </a:xfrm>
            <a:prstGeom prst="rect">
              <a:avLst/>
            </a:prstGeom>
            <a:noFill/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6021237" y="5805579"/>
              <a:ext cx="443753" cy="19774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953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5.</a:t>
            </a:r>
            <a:r>
              <a:rPr lang="zh-TW" altLang="en-US" dirty="0"/>
              <a:t>操作畫面</a:t>
            </a:r>
            <a:r>
              <a:rPr lang="zh-TW" altLang="en-US" dirty="0" smtClean="0"/>
              <a:t>介紹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66768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3" t="459" r="312" b="288"/>
          <a:stretch/>
        </p:blipFill>
        <p:spPr>
          <a:xfrm>
            <a:off x="1488001" y="931653"/>
            <a:ext cx="9215998" cy="5760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車輛狀態管理系統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57193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dirty="0" smtClean="0"/>
              <a:t>AGV</a:t>
            </a:r>
            <a:r>
              <a:rPr lang="zh-TW" altLang="en-US" dirty="0" smtClean="0"/>
              <a:t>手動</a:t>
            </a:r>
            <a:r>
              <a:rPr lang="zh-TW" altLang="en-US" dirty="0" smtClean="0"/>
              <a:t>操作系統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3994" y="946016"/>
            <a:ext cx="9244012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66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訂單管理系統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l="185" t="602" r="308" b="669"/>
          <a:stretch/>
        </p:blipFill>
        <p:spPr>
          <a:xfrm>
            <a:off x="1469822" y="906164"/>
            <a:ext cx="9252357" cy="5760000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8839201" y="1813036"/>
            <a:ext cx="718480" cy="357349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6" name="橢圓 5"/>
          <p:cNvSpPr/>
          <p:nvPr/>
        </p:nvSpPr>
        <p:spPr>
          <a:xfrm>
            <a:off x="9637988" y="1839311"/>
            <a:ext cx="662149" cy="33107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9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路徑規劃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l="174" t="475" b="491"/>
          <a:stretch/>
        </p:blipFill>
        <p:spPr>
          <a:xfrm>
            <a:off x="1486753" y="906164"/>
            <a:ext cx="9218495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9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TW" b="1" dirty="0" smtClean="0"/>
              <a:t>AGV </a:t>
            </a:r>
            <a:r>
              <a:rPr lang="zh-TW" altLang="en-US" b="1" dirty="0" smtClean="0"/>
              <a:t>外觀簡介</a:t>
            </a:r>
            <a:endParaRPr lang="en-US" altLang="zh-TW" b="1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TW" b="1" dirty="0" smtClean="0"/>
              <a:t>AGV </a:t>
            </a:r>
            <a:r>
              <a:rPr lang="zh-TW" altLang="en-US" b="1" dirty="0" smtClean="0"/>
              <a:t>內部</a:t>
            </a:r>
            <a:r>
              <a:rPr lang="zh-TW" altLang="en-US" b="1" dirty="0" smtClean="0"/>
              <a:t>簡介</a:t>
            </a:r>
            <a:endParaRPr lang="en-US" altLang="zh-TW" b="1" dirty="0" smtClean="0"/>
          </a:p>
          <a:p>
            <a:pPr marL="514350" indent="-514350">
              <a:buFont typeface="+mj-lt"/>
              <a:buAutoNum type="arabicPeriod"/>
            </a:pPr>
            <a:r>
              <a:rPr lang="zh-TW" altLang="en-US" b="1" dirty="0" smtClean="0"/>
              <a:t>貨架</a:t>
            </a:r>
            <a:r>
              <a:rPr lang="zh-TW" altLang="en-US" b="1" dirty="0" smtClean="0"/>
              <a:t>介紹</a:t>
            </a:r>
            <a:endParaRPr lang="en-US" altLang="zh-TW" b="1" dirty="0" smtClean="0"/>
          </a:p>
          <a:p>
            <a:pPr marL="514350" indent="-514350">
              <a:buFont typeface="+mj-lt"/>
              <a:buAutoNum type="arabicPeriod"/>
            </a:pPr>
            <a:r>
              <a:rPr lang="zh-TW" altLang="en-US" b="1" dirty="0" smtClean="0"/>
              <a:t>程式</a:t>
            </a:r>
            <a:r>
              <a:rPr lang="zh-TW" altLang="en-US" b="1" dirty="0" smtClean="0"/>
              <a:t>執行與網路界接</a:t>
            </a:r>
            <a:endParaRPr lang="en-US" altLang="zh-TW" b="1" dirty="0" smtClean="0"/>
          </a:p>
          <a:p>
            <a:pPr marL="514350" indent="-514350">
              <a:buFont typeface="+mj-lt"/>
              <a:buAutoNum type="arabicPeriod"/>
            </a:pPr>
            <a:r>
              <a:rPr lang="zh-TW" altLang="en-US" b="1" dirty="0" smtClean="0"/>
              <a:t>操作</a:t>
            </a:r>
            <a:r>
              <a:rPr lang="zh-TW" altLang="en-US" b="1" dirty="0" smtClean="0"/>
              <a:t>畫面介紹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57731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/>
              <a:t>1.AGV </a:t>
            </a:r>
            <a:r>
              <a:rPr lang="zh-TW" altLang="en-US" sz="4800" dirty="0"/>
              <a:t>外觀</a:t>
            </a:r>
            <a:r>
              <a:rPr lang="zh-TW" altLang="en-US" sz="4800" dirty="0" smtClean="0"/>
              <a:t>簡介</a:t>
            </a:r>
            <a:endParaRPr lang="zh-TW" altLang="en-US" sz="4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39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21574" y="154612"/>
            <a:ext cx="10515600" cy="845844"/>
          </a:xfrm>
        </p:spPr>
        <p:txBody>
          <a:bodyPr>
            <a:normAutofit/>
          </a:bodyPr>
          <a:lstStyle/>
          <a:p>
            <a:pPr algn="ctr"/>
            <a:r>
              <a:rPr lang="en-US" altLang="zh-TW" dirty="0"/>
              <a:t>AGV</a:t>
            </a:r>
            <a:r>
              <a:rPr lang="zh-TW" altLang="en-US" dirty="0"/>
              <a:t>硬體操作按鈕說明</a:t>
            </a:r>
            <a:endParaRPr lang="zh-TW" altLang="en-US" dirty="0"/>
          </a:p>
        </p:txBody>
      </p:sp>
      <p:grpSp>
        <p:nvGrpSpPr>
          <p:cNvPr id="10" name="群組 9"/>
          <p:cNvGrpSpPr/>
          <p:nvPr/>
        </p:nvGrpSpPr>
        <p:grpSpPr>
          <a:xfrm>
            <a:off x="4809983" y="3838612"/>
            <a:ext cx="3911804" cy="2938751"/>
            <a:chOff x="5281679" y="4370567"/>
            <a:chExt cx="3911804" cy="2938751"/>
          </a:xfrm>
        </p:grpSpPr>
        <p:pic>
          <p:nvPicPr>
            <p:cNvPr id="1026" name="Picture 2" descr="https://lh3.googleusercontent.com/3r0kRqY9vttPBC5r4sMYFOG9zk7ig_Lkil8BnIe6PoKIhjh0q1AQfXlgXqnSDoi3aH22kWjhIUL62VOJ27fNmXNjJzrGA4YYEkGzR2ypp_ky9LAFARoiyKYt0_jUS_JQVxCbn1cPNy3WHsnt-To0rGUuCYK6YcIyyMeZOhRRFyfEMlWZjqGEhHddQlQ4crJcFvrS9IyT2u_iXgeIlIFitq8ajVG96opY1VG0CVQa9zjL8D3TAepMnGO82yMrX5BkMVERuA63asFFORE3FaJTtJ6XJo2Cs-A22R91B-jMFCErx9u-VRgfHQQN9jvXZENRdXvF9Goc0XB51n9kW1uBOuBcEcAxWEQXprovIAyW9S6CmeRfXDHvpemhq10DYSA44bL74JHLoGRKkz82y0siNkmHxjzIyy0U5d0pDK4-7tfNpei3OPv36LckBoYeAgJVo11y-fsBMZ2EFxQrKtdGW3HBGygRXmtTlj_kL9wsoRsSgXBazaUCcxGojho4bHrrC2uDD6PWmLd0JKhjsxK3lUqtRRH9rPX05ObGb2K9i0pbaR_waJZzOKH65_cZE2GUiOX56dg4vkc4O0CWwr0v7Ribo1T8TFXK7LTIFDuj6gyqHBfiQfbvBmXkOFIW1hABWp_toa0tw5CuUVZ4Wg_tecm4ZKdzJjPMSxmMqultm17YAUfhuAJRz6Y=w1723-h1292-no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1679" y="4370567"/>
              <a:ext cx="2228369" cy="16709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文字方塊 6"/>
            <p:cNvSpPr txBox="1"/>
            <p:nvPr/>
          </p:nvSpPr>
          <p:spPr>
            <a:xfrm>
              <a:off x="7146368" y="6108989"/>
              <a:ext cx="204711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u="sng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急停按鈕</a:t>
              </a:r>
              <a:r>
                <a:rPr lang="zh-TW" altLang="en-US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：按下後</a:t>
              </a:r>
              <a:r>
                <a:rPr lang="en-US" altLang="zh-TW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AGV</a:t>
              </a:r>
              <a:r>
                <a:rPr lang="zh-TW" altLang="en-US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會立刻停止，順時針轉半圈即可解開。</a:t>
              </a:r>
              <a:endParaRPr lang="en-US" altLang="zh-TW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5301066" y="6662987"/>
              <a:ext cx="17057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u="sng" dirty="0">
                  <a:solidFill>
                    <a:schemeClr val="accent1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連續取像按鈕</a:t>
              </a:r>
              <a:r>
                <a:rPr lang="zh-TW" altLang="en-US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：連續讀取條碼</a:t>
              </a:r>
              <a:endParaRPr lang="en-US" altLang="zh-TW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cxnSp>
          <p:nvCxnSpPr>
            <p:cNvPr id="16" name="直線單箭頭接點 15"/>
            <p:cNvCxnSpPr>
              <a:stCxn id="8" idx="0"/>
            </p:cNvCxnSpPr>
            <p:nvPr/>
          </p:nvCxnSpPr>
          <p:spPr>
            <a:xfrm flipV="1">
              <a:off x="6153925" y="5319615"/>
              <a:ext cx="531547" cy="1343372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單箭頭接點 17"/>
            <p:cNvCxnSpPr>
              <a:stCxn id="7" idx="0"/>
            </p:cNvCxnSpPr>
            <p:nvPr/>
          </p:nvCxnSpPr>
          <p:spPr>
            <a:xfrm flipH="1" flipV="1">
              <a:off x="7249232" y="5405880"/>
              <a:ext cx="920694" cy="70310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8628" y="1000456"/>
            <a:ext cx="3668251" cy="2540755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4"/>
          <a:srcRect t="33574" b="22422"/>
          <a:stretch/>
        </p:blipFill>
        <p:spPr>
          <a:xfrm>
            <a:off x="414207" y="1000456"/>
            <a:ext cx="7865541" cy="2596551"/>
          </a:xfrm>
          <a:prstGeom prst="rect">
            <a:avLst/>
          </a:prstGeom>
        </p:spPr>
      </p:pic>
      <p:grpSp>
        <p:nvGrpSpPr>
          <p:cNvPr id="9" name="群組 8"/>
          <p:cNvGrpSpPr/>
          <p:nvPr/>
        </p:nvGrpSpPr>
        <p:grpSpPr>
          <a:xfrm>
            <a:off x="414966" y="3667701"/>
            <a:ext cx="4291058" cy="3109662"/>
            <a:chOff x="1124236" y="2498375"/>
            <a:chExt cx="4291058" cy="3109662"/>
          </a:xfrm>
        </p:grpSpPr>
        <p:pic>
          <p:nvPicPr>
            <p:cNvPr id="1028" name="Picture 4" descr="https://lh3.googleusercontent.com/7jT61VwFe0VXx8c1HutkhW2ThOID90YlWI9rScJ_hYynAGjz7qXIuR-OpQmU7tne4OOYY-MQ8QH0Y8-xs-quyv6oYl_sPf_2nDnpVyA4gSndXIkLprMRakd2KW_F96TGWRr07XLlmVZoZu5PsnwbG_jx9df2e3Cb7K5gOJrmQbmMKS1JTHR4-r7KtgKHBWYi2wzBQy2db7YiRZAvVz7BBspOxxOCoXUuSB7oZpaxLqiZ_cupuGzfOxSvAxVyNtKVW9sS78rVXvvnu4OoSNIFggPO5AQHwpu0nSLAgNpuvVUfEpTDnM2oz4FCygxYw77nJj2JPDuifyEMwisHRCAhvt0YexXniSXlVHyYL1xY2CYjyKkYdjfTxDdtg8a1vx4XBadMCl_NQ-Xn9rjocy6Fq2t9HMuqKS6_bSjaeWXfDYVx3s5TmNbakYPhspbPOr9y05NNGETLNPjIqKZeBbsOpiM8RB_zuPCJL956IetTQ2st1bAePBiJvbZH1BVQVwmHGJtVqgRtWXJcnDok2_EUs3bAtYE27lpTcHzhZsfTXu0Ny3s8NW4XCcCyLCWY9YCe7vB8voB_hf_NW1lHBHuXAd_CIfoZyWtPslHeJmp-F78rKmC4lESf7HXEU2SJAZvZD_29YFrLiJ6jOBuP7g9LaTTsLMkoA3LPjDz8oiZBgDvPKvzaaGWHyjs=w1723-h1292-no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4236" y="2498375"/>
              <a:ext cx="2228242" cy="16708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文字方塊 3"/>
            <p:cNvSpPr txBox="1"/>
            <p:nvPr/>
          </p:nvSpPr>
          <p:spPr>
            <a:xfrm>
              <a:off x="1390960" y="4961706"/>
              <a:ext cx="38615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u="sng" dirty="0" smtClean="0">
                  <a:solidFill>
                    <a:schemeClr val="accent1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開關機按鈕</a:t>
              </a:r>
              <a:r>
                <a:rPr lang="zh-TW" altLang="en-US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：按下後等待約</a:t>
              </a:r>
              <a:r>
                <a:rPr lang="en-US" altLang="zh-TW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3-5</a:t>
              </a:r>
              <a:r>
                <a:rPr lang="zh-TW" altLang="en-US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分鐘，待</a:t>
              </a:r>
              <a:r>
                <a:rPr lang="en-US" altLang="zh-TW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AGV</a:t>
              </a:r>
              <a:r>
                <a:rPr lang="zh-TW" altLang="en-US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亮紅燈，即開機完成。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5" name="文字方塊 4"/>
            <p:cNvSpPr txBox="1"/>
            <p:nvPr/>
          </p:nvSpPr>
          <p:spPr>
            <a:xfrm>
              <a:off x="3153136" y="4218989"/>
              <a:ext cx="22621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u="sng" dirty="0">
                  <a:solidFill>
                    <a:schemeClr val="accent1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圓盤控制按鈕</a:t>
              </a:r>
              <a:r>
                <a:rPr lang="zh-TW" altLang="en-US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：</a:t>
              </a:r>
              <a:endParaRPr lang="en-US" altLang="zh-TW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  <a:p>
              <a:r>
                <a:rPr lang="zh-TW" altLang="en-US" dirty="0" smtClean="0"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操控圓盤頂升與下降</a:t>
              </a:r>
              <a:endPara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cxnSp>
          <p:nvCxnSpPr>
            <p:cNvPr id="6" name="直線單箭頭接點 5"/>
            <p:cNvCxnSpPr>
              <a:stCxn id="4" idx="1"/>
            </p:cNvCxnSpPr>
            <p:nvPr/>
          </p:nvCxnSpPr>
          <p:spPr>
            <a:xfrm flipV="1">
              <a:off x="1390960" y="3333804"/>
              <a:ext cx="328428" cy="195106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線單箭頭接點 11"/>
            <p:cNvCxnSpPr>
              <a:stCxn id="5" idx="1"/>
            </p:cNvCxnSpPr>
            <p:nvPr/>
          </p:nvCxnSpPr>
          <p:spPr>
            <a:xfrm flipH="1" flipV="1">
              <a:off x="2261365" y="3333804"/>
              <a:ext cx="891771" cy="120835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1" name="圖片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01490" y="3838612"/>
            <a:ext cx="2227310" cy="1670954"/>
          </a:xfrm>
          <a:prstGeom prst="rect">
            <a:avLst/>
          </a:prstGeom>
        </p:spPr>
      </p:pic>
      <p:cxnSp>
        <p:nvCxnSpPr>
          <p:cNvPr id="34" name="直線單箭頭接點 33"/>
          <p:cNvCxnSpPr/>
          <p:nvPr/>
        </p:nvCxnSpPr>
        <p:spPr>
          <a:xfrm flipH="1" flipV="1">
            <a:off x="9578246" y="4783405"/>
            <a:ext cx="411143" cy="111706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9323083" y="5900468"/>
            <a:ext cx="1705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手動充電</a:t>
            </a:r>
            <a:endParaRPr lang="en-US" altLang="zh-TW" b="1" u="sng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9313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AGV</a:t>
            </a:r>
            <a:r>
              <a:rPr lang="zh-TW" altLang="en-US" dirty="0" smtClean="0"/>
              <a:t>車身之燈號說明</a:t>
            </a:r>
            <a:endParaRPr lang="zh-TW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047688"/>
              </p:ext>
            </p:extLst>
          </p:nvPr>
        </p:nvGraphicFramePr>
        <p:xfrm>
          <a:off x="1056000" y="942975"/>
          <a:ext cx="10080000" cy="497205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040000">
                  <a:extLst>
                    <a:ext uri="{9D8B030D-6E8A-4147-A177-3AD203B41FA5}">
                      <a16:colId xmlns:a16="http://schemas.microsoft.com/office/drawing/2014/main" val="2180571730"/>
                    </a:ext>
                  </a:extLst>
                </a:gridCol>
                <a:gridCol w="5040000">
                  <a:extLst>
                    <a:ext uri="{9D8B030D-6E8A-4147-A177-3AD203B41FA5}">
                      <a16:colId xmlns:a16="http://schemas.microsoft.com/office/drawing/2014/main" val="336455045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燈號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內容簡述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959146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白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充電中</a:t>
                      </a:r>
                      <a:endParaRPr lang="zh-TW" altLang="en-US" sz="3200" b="0" i="0" u="none" strike="noStrike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0336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紫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安全雷射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754823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黃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緊急停止按紐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8269122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紅</a:t>
                      </a:r>
                      <a:r>
                        <a:rPr lang="en-US" altLang="zh-TW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+</a:t>
                      </a:r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白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車底沒有二維碼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073759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紅</a:t>
                      </a:r>
                      <a:r>
                        <a:rPr lang="en-US" altLang="zh-TW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+</a:t>
                      </a:r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黃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低電量警告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401702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紅</a:t>
                      </a:r>
                      <a:endParaRPr lang="zh-TW" altLang="en-US" sz="3200" b="0" i="0" u="none" strike="noStrike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Servo OFF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541138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綠</a:t>
                      </a:r>
                      <a:endParaRPr lang="zh-TW" altLang="en-US" sz="3200" b="0" i="0" u="none" strike="noStrike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Servo ON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8857591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青藍</a:t>
                      </a:r>
                      <a:endParaRPr lang="zh-TW" altLang="en-US" sz="3200" b="0" i="0" u="none" strike="noStrike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移動中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8927802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藍</a:t>
                      </a:r>
                      <a:r>
                        <a:rPr lang="en-US" altLang="zh-TW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+</a:t>
                      </a:r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黃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未知錯誤</a:t>
                      </a:r>
                      <a:r>
                        <a:rPr lang="en-US" altLang="zh-TW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(</a:t>
                      </a:r>
                      <a:r>
                        <a:rPr lang="zh-TW" altLang="en-US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待開發</a:t>
                      </a:r>
                      <a:r>
                        <a:rPr lang="en-US" altLang="zh-TW" sz="3200" u="none" strike="noStrike" dirty="0">
                          <a:effectLst/>
                          <a:latin typeface="微軟正黑體 Light" panose="020B0304030504040204" pitchFamily="34" charset="-120"/>
                          <a:ea typeface="微軟正黑體 Light" panose="020B0304030504040204" pitchFamily="34" charset="-120"/>
                        </a:rPr>
                        <a:t>)</a:t>
                      </a:r>
                      <a:endParaRPr lang="en-US" altLang="zh-TW" sz="3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 Light" panose="020B0304030504040204" pitchFamily="34" charset="-120"/>
                        <a:ea typeface="微軟正黑體 Light" panose="020B0304030504040204" pitchFamily="34" charset="-12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0998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055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6835" y="327606"/>
            <a:ext cx="10515600" cy="845844"/>
          </a:xfrm>
        </p:spPr>
        <p:txBody>
          <a:bodyPr/>
          <a:lstStyle/>
          <a:p>
            <a:pPr algn="ctr"/>
            <a:r>
              <a:rPr lang="en-US" altLang="zh-TW" dirty="0" smtClean="0"/>
              <a:t>AGV</a:t>
            </a:r>
            <a:r>
              <a:rPr lang="zh-TW" altLang="en-US" dirty="0" smtClean="0"/>
              <a:t>復歸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6835" y="1700387"/>
            <a:ext cx="10515600" cy="385175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 smtClean="0"/>
              <a:t>按下急停按鈕，再順</a:t>
            </a:r>
            <a:r>
              <a:rPr lang="zh-TW" altLang="en-US" dirty="0"/>
              <a:t>時針轉半</a:t>
            </a:r>
            <a:r>
              <a:rPr lang="zh-TW" altLang="en-US" dirty="0" smtClean="0"/>
              <a:t>圈解開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 smtClean="0"/>
              <a:t>按下連續取像按鈕 </a:t>
            </a:r>
            <a:r>
              <a:rPr lang="en-US" altLang="zh-TW" dirty="0" smtClean="0"/>
              <a:t>(</a:t>
            </a:r>
            <a:r>
              <a:rPr lang="zh-TW" altLang="en-US" dirty="0" smtClean="0"/>
              <a:t>紅白燈閃爍</a:t>
            </a:r>
            <a:r>
              <a:rPr lang="en-US" altLang="zh-TW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 smtClean="0"/>
              <a:t>將</a:t>
            </a:r>
            <a:r>
              <a:rPr lang="en-US" altLang="zh-TW" dirty="0" smtClean="0"/>
              <a:t>AGV</a:t>
            </a:r>
            <a:r>
              <a:rPr lang="zh-TW" altLang="en-US" dirty="0" smtClean="0"/>
              <a:t>推到有條碼的位置</a:t>
            </a:r>
            <a:endParaRPr lang="en-US" altLang="zh-TW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AGV</a:t>
            </a:r>
            <a:r>
              <a:rPr lang="zh-TW" altLang="en-US" dirty="0" smtClean="0"/>
              <a:t>拍到條碼後</a:t>
            </a:r>
            <a:r>
              <a:rPr lang="en-US" altLang="zh-TW" dirty="0" smtClean="0"/>
              <a:t>(</a:t>
            </a:r>
            <a:r>
              <a:rPr lang="zh-TW" altLang="en-US" dirty="0" smtClean="0"/>
              <a:t>綠燈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 smtClean="0"/>
              <a:t>進</a:t>
            </a:r>
            <a:r>
              <a:rPr lang="zh-TW" altLang="en-US" dirty="0"/>
              <a:t>行</a:t>
            </a:r>
            <a:r>
              <a:rPr lang="zh-TW" altLang="en-US" dirty="0" smtClean="0"/>
              <a:t>自動校正位置</a:t>
            </a:r>
            <a:r>
              <a:rPr lang="en-US" altLang="zh-TW" dirty="0" smtClean="0"/>
              <a:t>(</a:t>
            </a:r>
            <a:r>
              <a:rPr lang="zh-TW" altLang="en-US" dirty="0" smtClean="0"/>
              <a:t>藍</a:t>
            </a:r>
            <a:r>
              <a:rPr lang="zh-TW" altLang="en-US" dirty="0" smtClean="0"/>
              <a:t>燈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AGV</a:t>
            </a:r>
            <a:r>
              <a:rPr lang="zh-TW" altLang="en-US" dirty="0" smtClean="0"/>
              <a:t>復</a:t>
            </a:r>
            <a:r>
              <a:rPr lang="zh-TW" altLang="en-US" dirty="0"/>
              <a:t>歸</a:t>
            </a:r>
            <a:r>
              <a:rPr lang="zh-TW" altLang="en-US" dirty="0" smtClean="0"/>
              <a:t>完成</a:t>
            </a:r>
            <a:r>
              <a:rPr lang="zh-TW" altLang="en-US" dirty="0" smtClean="0"/>
              <a:t>後</a:t>
            </a:r>
            <a:r>
              <a:rPr lang="en-US" altLang="zh-TW" dirty="0" smtClean="0"/>
              <a:t>(</a:t>
            </a:r>
            <a:r>
              <a:rPr lang="zh-TW" altLang="en-US" dirty="0" smtClean="0"/>
              <a:t>綠燈</a:t>
            </a:r>
            <a:r>
              <a:rPr lang="en-US" altLang="zh-TW" dirty="0" smtClean="0"/>
              <a:t>)</a:t>
            </a:r>
            <a:r>
              <a:rPr lang="zh-TW" altLang="en-US" dirty="0" smtClean="0"/>
              <a:t>，</a:t>
            </a:r>
            <a:r>
              <a:rPr lang="zh-TW" altLang="en-US" dirty="0" smtClean="0"/>
              <a:t>即可接收指令作業。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94889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2.AGV</a:t>
            </a:r>
            <a:r>
              <a:rPr lang="zh-TW" altLang="en-US" dirty="0"/>
              <a:t>內部</a:t>
            </a:r>
            <a:r>
              <a:rPr lang="zh-TW" altLang="en-US" dirty="0" smtClean="0"/>
              <a:t>簡介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2302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0"/>
            <a:ext cx="10515600" cy="845844"/>
          </a:xfrm>
        </p:spPr>
        <p:txBody>
          <a:bodyPr/>
          <a:lstStyle/>
          <a:p>
            <a:pPr algn="ctr"/>
            <a:r>
              <a:rPr lang="en-US" altLang="zh-TW" dirty="0" smtClean="0"/>
              <a:t>AGV</a:t>
            </a:r>
            <a:r>
              <a:rPr lang="zh-TW" altLang="en-US" dirty="0" smtClean="0"/>
              <a:t>內部結構介紹</a:t>
            </a:r>
            <a:endParaRPr lang="zh-TW" altLang="en-US" dirty="0"/>
          </a:p>
        </p:txBody>
      </p:sp>
      <p:pic>
        <p:nvPicPr>
          <p:cNvPr id="2050" name="Picture 2" descr="https://lh3.googleusercontent.com/03qYICZAd0cx6rIC_2rnhA99IomAMGsRa0SbHVq_dOPnnPJMyZ4Nn58q99_iHQ52t5FEqhMyx4IFmsUbdbsJDEmUxxJswgN2wj0uKtI1eHIDfPBCVOXFmYfNng3wPKWk4yVH7M8eAHu-U1Lr235Itb5xZ3He7NDwTTShJ-Fue1ojcpytr3oFkqNpNgCIqie9U2nsmigX0d0BNxjP1O_1_Ow3nyO9Oea1YcPbRyxnqQ4s0BlBeVn8Pe9dHIDU5MTaCQ7fhHqkrCtodgluRbkOtozcBYTAhEcoUY0rYZs4kUbk0cqUuqJminyn6bxIl66i-64qgOXzJZaW7K0R7-v1fHlo8Zx-naJsbgr2S0wA2N97Ge5mi_B9GsmtsWTqLOncmWXs0Nmx8OS2gnG5TekStS1FAmXLRT1TV6V19rgiKD9cBMGfF8qgXY7af6_XMI-akSsJBaQarC4n2JumEiFb5qqOuWtJ3CvOscX57hNtMZ_mApE2Cy4aoUj6gQUmVM-uXt--XwXJ2pJWxUal9ny_GpJCtVEndbMzQag14RgvyZFyauZGBUG2_3YtZRWNseMQodT9AOnc5yhZPUN4R_NorAn1bROcxG9XwwTvuC5POuS1lhXjCLHxQhmsPAwoWxqd0tjiR71CJF4MYdpDPJMyochv_9XWEKt6JKvKal8Rq3zIsZStMz9uwkk=w1723-h1292-n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1" t="41727" r="4676" b="5181"/>
          <a:stretch/>
        </p:blipFill>
        <p:spPr bwMode="auto">
          <a:xfrm>
            <a:off x="1181647" y="1644299"/>
            <a:ext cx="9828706" cy="4846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550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234"/>
            <a:ext cx="12133595" cy="673090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967488" y="5995357"/>
            <a:ext cx="1121434" cy="457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 smtClean="0">
                <a:solidFill>
                  <a:srgbClr val="FF0000"/>
                </a:solidFill>
              </a:rPr>
              <a:t>保險絲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8683927" y="264542"/>
            <a:ext cx="787878" cy="457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 smtClean="0">
                <a:solidFill>
                  <a:srgbClr val="FF0000"/>
                </a:solidFill>
              </a:rPr>
              <a:t>IMU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276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</TotalTime>
  <Words>320</Words>
  <Application>Microsoft Office PowerPoint</Application>
  <PresentationFormat>寬螢幕</PresentationFormat>
  <Paragraphs>75</Paragraphs>
  <Slides>19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4" baseType="lpstr">
      <vt:lpstr>微軟正黑體 Light</vt:lpstr>
      <vt:lpstr>新細明體</vt:lpstr>
      <vt:lpstr>Arial</vt:lpstr>
      <vt:lpstr>Calibri</vt:lpstr>
      <vt:lpstr>Office 佈景主題</vt:lpstr>
      <vt:lpstr>臺中科技大學 無人車揀貨系統 教育訓練</vt:lpstr>
      <vt:lpstr>Outline</vt:lpstr>
      <vt:lpstr>1.AGV 外觀簡介</vt:lpstr>
      <vt:lpstr>AGV硬體操作按鈕說明</vt:lpstr>
      <vt:lpstr>AGV車身之燈號說明</vt:lpstr>
      <vt:lpstr>AGV復歸</vt:lpstr>
      <vt:lpstr>2.AGV內部簡介</vt:lpstr>
      <vt:lpstr>AGV內部結構介紹</vt:lpstr>
      <vt:lpstr>PowerPoint 簡報</vt:lpstr>
      <vt:lpstr>3.貨架介紹</vt:lpstr>
      <vt:lpstr>PowerPoint 簡報</vt:lpstr>
      <vt:lpstr>4.程式執行與網路界接</vt:lpstr>
      <vt:lpstr>AGV連線</vt:lpstr>
      <vt:lpstr>TwinCAT連線步驟</vt:lpstr>
      <vt:lpstr>5.操作畫面介紹</vt:lpstr>
      <vt:lpstr>車輛狀態管理系統</vt:lpstr>
      <vt:lpstr>AGV手動操作系統</vt:lpstr>
      <vt:lpstr>訂單管理系統</vt:lpstr>
      <vt:lpstr>路徑規劃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臺中科技大學 無人車揀貨系統 教育訓練</dc:title>
  <dc:creator>WanRu Huang</dc:creator>
  <cp:lastModifiedBy>WanRu Huang</cp:lastModifiedBy>
  <cp:revision>34</cp:revision>
  <dcterms:created xsi:type="dcterms:W3CDTF">2019-11-05T03:48:11Z</dcterms:created>
  <dcterms:modified xsi:type="dcterms:W3CDTF">2019-11-28T09:21:52Z</dcterms:modified>
</cp:coreProperties>
</file>

<file path=docProps/thumbnail.jpeg>
</file>